
<file path=[Content_Types].xml><?xml version="1.0" encoding="utf-8"?>
<Types xmlns="http://schemas.openxmlformats.org/package/2006/content-types">
  <Override PartName="/ppt/tags/tag1.xml" ContentType="application/vnd.openxmlformats-officedocument.presentationml.tags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56" r:id="rId4"/>
    <p:sldId id="258" r:id="rId5"/>
    <p:sldId id="260" r:id="rId6"/>
  </p:sldIdLst>
  <p:sldSz cx="9144000" cy="6858000" type="screen4x3"/>
  <p:notesSz cx="6858000" cy="9144000"/>
  <p:custDataLst>
    <p:tags r:id="rId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3923" autoAdjust="0"/>
    <p:restoredTop sz="94660"/>
  </p:normalViewPr>
  <p:slideViewPr>
    <p:cSldViewPr>
      <p:cViewPr>
        <p:scale>
          <a:sx n="100" d="100"/>
          <a:sy n="100" d="100"/>
        </p:scale>
        <p:origin x="-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tags" Target="tags/tag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4228EF-758A-4BD7-BCF2-0922C9B3924F}" type="datetimeFigureOut">
              <a:rPr lang="en-US"/>
              <a:pPr>
                <a:defRPr/>
              </a:pPr>
              <a:t>10/17/10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C6918C-986F-42C2-A6A1-D71799591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4579E5-6597-48D0-99DE-9E9B6A72754C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5F208C-87FA-435C-BEC3-A6F1F73E37D9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5F208C-87FA-435C-BEC3-A6F1F73E37D9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FCF62-5C19-41DB-9B2E-4186F378E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32D7A-F9C7-4AD8-8267-800120DB92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935D2-C490-4064-A7F4-003814063C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72230-0F57-40F1-9ED7-C1BACC9A4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5C110-CD36-4CC7-B0A5-8FE170C775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B9C87-0B8B-46F9-821E-579FBB12ED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6325E-9549-44B8-8A5C-765FE0A53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1B863-3A41-4D71-9A03-FA9C197628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1328A-5552-453A-A10C-A17C99A1B4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8EAC1-BA93-4721-BA78-DB9CC39D37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F3399-2AF2-47C0-B3E9-77A784709F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58341D8-A53F-42EA-AD6B-33C54B01DC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eg"/><Relationship Id="rId12" Type="http://schemas.openxmlformats.org/officeDocument/2006/relationships/image" Target="../media/image10.jpeg"/><Relationship Id="rId13" Type="http://schemas.openxmlformats.org/officeDocument/2006/relationships/image" Target="../media/image11.jpeg"/><Relationship Id="rId14" Type="http://schemas.openxmlformats.org/officeDocument/2006/relationships/image" Target="../media/image12.wmf"/><Relationship Id="rId15" Type="http://schemas.openxmlformats.org/officeDocument/2006/relationships/hyperlink" Target="http://www.clker.com/clipart-9338.html" TargetMode="External"/><Relationship Id="rId16" Type="http://schemas.openxmlformats.org/officeDocument/2006/relationships/image" Target="../media/image13.png"/><Relationship Id="rId17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w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jpeg"/><Relationship Id="rId9" Type="http://schemas.openxmlformats.org/officeDocument/2006/relationships/image" Target="../media/image7.png"/><Relationship Id="rId10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jpeg"/><Relationship Id="rId20" Type="http://schemas.openxmlformats.org/officeDocument/2006/relationships/image" Target="../media/image26.jpeg"/><Relationship Id="rId21" Type="http://schemas.openxmlformats.org/officeDocument/2006/relationships/image" Target="../media/image27.wmf"/><Relationship Id="rId22" Type="http://schemas.openxmlformats.org/officeDocument/2006/relationships/image" Target="../media/image28.wmf"/><Relationship Id="rId23" Type="http://schemas.openxmlformats.org/officeDocument/2006/relationships/image" Target="../media/image29.png"/><Relationship Id="rId10" Type="http://schemas.openxmlformats.org/officeDocument/2006/relationships/image" Target="../media/image14.jpe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wmf"/><Relationship Id="rId15" Type="http://schemas.openxmlformats.org/officeDocument/2006/relationships/image" Target="../media/image25.jpeg"/><Relationship Id="rId16" Type="http://schemas.openxmlformats.org/officeDocument/2006/relationships/image" Target="../media/image9.jpeg"/><Relationship Id="rId17" Type="http://schemas.openxmlformats.org/officeDocument/2006/relationships/hyperlink" Target="http://www.clker.com/clipart-9338.html" TargetMode="External"/><Relationship Id="rId18" Type="http://schemas.openxmlformats.org/officeDocument/2006/relationships/image" Target="../media/image13.png"/><Relationship Id="rId19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communication4all.co.uk/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wmf"/><Relationship Id="rId7" Type="http://schemas.openxmlformats.org/officeDocument/2006/relationships/image" Target="../media/image18.wmf"/><Relationship Id="rId8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eg"/><Relationship Id="rId12" Type="http://schemas.openxmlformats.org/officeDocument/2006/relationships/image" Target="../media/image34.jpeg"/><Relationship Id="rId13" Type="http://schemas.openxmlformats.org/officeDocument/2006/relationships/hyperlink" Target="http://www.clker.com/clipart-9338.html" TargetMode="External"/><Relationship Id="rId1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Relationship Id="rId4" Type="http://schemas.openxmlformats.org/officeDocument/2006/relationships/hyperlink" Target="http://www.communication4all.co.uk/" TargetMode="External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4.png"/><Relationship Id="rId8" Type="http://schemas.openxmlformats.org/officeDocument/2006/relationships/image" Target="../media/image7.png"/><Relationship Id="rId9" Type="http://schemas.openxmlformats.org/officeDocument/2006/relationships/image" Target="../media/image32.wmf"/><Relationship Id="rId10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631559"/>
            <a:ext cx="9144000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 Bold"/>
                <a:ea typeface="ヒラギノ角ゴ Pro W3"/>
                <a:cs typeface="Times New Roman" pitchFamily="18" charset="0"/>
              </a:rPr>
              <a:t>Storyboard for 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 Bold"/>
                <a:ea typeface="ヒラギノ角ゴ Pro W3"/>
                <a:cs typeface="Times New Roman" pitchFamily="18" charset="0"/>
              </a:rPr>
              <a:t>Carlos Goes to School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/>
                <a:cs typeface="Times New Roman" pitchFamily="18" charset="0"/>
              </a:rPr>
              <a:t>Information about Storyboard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/>
                <a:cs typeface="Times New Roman" pitchFamily="18" charset="0"/>
              </a:rPr>
              <a:t>Our graphics are provided for each page.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/>
                <a:cs typeface="Times New Roman" pitchFamily="18" charset="0"/>
              </a:rPr>
              <a:t>The text is provided for each page. (Our text will be black and written in Comic Sans.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/>
                <a:cs typeface="Times New Roman" pitchFamily="18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solidFill>
                  <a:srgbClr val="000000"/>
                </a:solidFill>
                <a:ea typeface="ヒラギノ角ゴ Pro W3"/>
                <a:cs typeface="Times New Roman" pitchFamily="18" charset="0"/>
              </a:rPr>
              <a:t>References for our graphics are provided on the last page.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3059113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059113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6084888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0" y="3581400"/>
            <a:ext cx="3059113" cy="1524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48000" y="3505200"/>
            <a:ext cx="3059112" cy="158474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9"/>
          <p:cNvSpPr>
            <a:spLocks noChangeArrowheads="1"/>
          </p:cNvSpPr>
          <p:nvPr/>
        </p:nvSpPr>
        <p:spPr bwMode="auto">
          <a:xfrm>
            <a:off x="6084888" y="3500439"/>
            <a:ext cx="3059112" cy="180077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auto">
          <a:xfrm>
            <a:off x="0" y="5105400"/>
            <a:ext cx="3071813" cy="14465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dirty="0"/>
              <a:t>3</a:t>
            </a:r>
            <a:r>
              <a:rPr lang="en-GB" sz="1100" dirty="0" smtClean="0"/>
              <a:t>. </a:t>
            </a:r>
            <a:r>
              <a:rPr lang="en-US" sz="1100" dirty="0"/>
              <a:t>Ms. Smiley says, “Carlos, you are just in time to join us for our morning circle time.</a:t>
            </a:r>
            <a:r>
              <a:rPr lang="en-US" sz="1100" dirty="0" smtClean="0"/>
              <a:t> You </a:t>
            </a:r>
            <a:r>
              <a:rPr lang="en-US" sz="1100" dirty="0"/>
              <a:t>can sit with </a:t>
            </a:r>
            <a:r>
              <a:rPr lang="en-US" sz="1100" dirty="0" smtClean="0"/>
              <a:t>Maria</a:t>
            </a:r>
            <a:r>
              <a:rPr lang="en-US" sz="1100" dirty="0"/>
              <a:t>. She speaks Spanish, too.” Carlos smiles. Ms. Smiley shows Carlos his spot and says, “Sit down.” Ms. Smiley shows Carlos a picture of children sitting in a circle. Maria says “</a:t>
            </a:r>
            <a:r>
              <a:rPr lang="en-US" sz="1100" dirty="0" err="1"/>
              <a:t>Sentarse</a:t>
            </a:r>
            <a:r>
              <a:rPr lang="en-US" sz="1100" dirty="0"/>
              <a:t>.” That means sit down in Spanish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3059832" y="5103674"/>
            <a:ext cx="3013075" cy="175432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4. Ms</a:t>
            </a:r>
            <a:r>
              <a:rPr lang="en-US" sz="1200" dirty="0"/>
              <a:t>. Smiley says, ''</a:t>
            </a:r>
            <a:r>
              <a:rPr lang="en-US" sz="1200" dirty="0" err="1"/>
              <a:t>I’t's</a:t>
            </a:r>
            <a:r>
              <a:rPr lang="en-US" sz="1200" dirty="0"/>
              <a:t> time for centers.'' She tells Carlos that Maria will be his </a:t>
            </a:r>
            <a:r>
              <a:rPr lang="en-US" sz="1200" dirty="0" err="1"/>
              <a:t>amiga</a:t>
            </a:r>
            <a:r>
              <a:rPr lang="en-US" sz="1200" dirty="0"/>
              <a:t> for the day.</a:t>
            </a:r>
            <a:r>
              <a:rPr lang="en-US" sz="1200" dirty="0" smtClean="0"/>
              <a:t> </a:t>
            </a:r>
            <a:r>
              <a:rPr lang="en-US" sz="1200" dirty="0" smtClean="0"/>
              <a:t>Amiga</a:t>
            </a:r>
            <a:r>
              <a:rPr lang="en-US" sz="1200" dirty="0" smtClean="0"/>
              <a:t> </a:t>
            </a:r>
            <a:r>
              <a:rPr lang="en-US" sz="1200" dirty="0" smtClean="0"/>
              <a:t>means </a:t>
            </a:r>
            <a:r>
              <a:rPr lang="en-US" sz="1200" dirty="0"/>
              <a:t>friend in Spanish. Carlos heads </a:t>
            </a:r>
            <a:r>
              <a:rPr lang="en-US" sz="1200" dirty="0" smtClean="0"/>
              <a:t>to </a:t>
            </a:r>
            <a:r>
              <a:rPr lang="en-US" sz="1200" dirty="0"/>
              <a:t>the block center, takes the large truck from Stephen, and goes to the other side of the room to play by himself. Stephen sits down and starts to cry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>
            <a:off x="6084888" y="5301208"/>
            <a:ext cx="3059112" cy="161582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/>
              <a:t>5. Maria </a:t>
            </a:r>
            <a:r>
              <a:rPr lang="en-US" sz="1100" dirty="0"/>
              <a:t>goes straight to </a:t>
            </a:r>
            <a:r>
              <a:rPr lang="en-US" sz="1100" dirty="0" smtClean="0"/>
              <a:t>Carlos</a:t>
            </a:r>
            <a:r>
              <a:rPr lang="en-US" sz="1100" dirty="0"/>
              <a:t>. </a:t>
            </a:r>
            <a:r>
              <a:rPr lang="en-US" sz="1100" dirty="0" smtClean="0"/>
              <a:t>She </a:t>
            </a:r>
            <a:r>
              <a:rPr lang="en-US" sz="1100" dirty="0"/>
              <a:t>tells </a:t>
            </a:r>
            <a:r>
              <a:rPr lang="en-US" sz="1100" dirty="0" smtClean="0"/>
              <a:t>him </a:t>
            </a:r>
            <a:r>
              <a:rPr lang="en-US" sz="1100" dirty="0"/>
              <a:t>that sharing is when you play together and take turns. Maria and Carlos walk back over to Stephen. Maria tells Carlos how to say “I ’m sorry.” Carlos gives </a:t>
            </a:r>
            <a:r>
              <a:rPr lang="en-US" sz="1100" dirty="0" smtClean="0"/>
              <a:t>Stephen </a:t>
            </a:r>
            <a:r>
              <a:rPr lang="en-US" sz="1100" dirty="0"/>
              <a:t>the </a:t>
            </a:r>
            <a:r>
              <a:rPr lang="en-US" sz="1100" dirty="0" smtClean="0"/>
              <a:t>truck back and </a:t>
            </a:r>
            <a:r>
              <a:rPr lang="en-US" sz="1100" dirty="0"/>
              <a:t>says "I'm </a:t>
            </a:r>
            <a:r>
              <a:rPr lang="en-US" sz="1100" dirty="0" smtClean="0"/>
              <a:t>sorry.” Stephen says, </a:t>
            </a:r>
            <a:r>
              <a:rPr lang="en-US" sz="1100" dirty="0"/>
              <a:t>"Thank you, Carlos." Maria tells them it is almost time for </a:t>
            </a:r>
            <a:r>
              <a:rPr lang="en-US" sz="1100" dirty="0" err="1"/>
              <a:t>almuerzo</a:t>
            </a:r>
            <a:r>
              <a:rPr lang="en-US" sz="1100" dirty="0" smtClean="0"/>
              <a:t>.</a:t>
            </a:r>
            <a:r>
              <a:rPr lang="en-US" sz="1100" dirty="0" smtClean="0"/>
              <a:t> </a:t>
            </a:r>
            <a:r>
              <a:rPr lang="en-US" sz="1100" dirty="0" err="1" smtClean="0"/>
              <a:t>Almuerzo</a:t>
            </a:r>
            <a:r>
              <a:rPr lang="en-US" sz="1100" dirty="0" smtClean="0"/>
              <a:t> </a:t>
            </a:r>
            <a:r>
              <a:rPr lang="en-US" sz="1100" dirty="0"/>
              <a:t>means lunch in Spanish.  </a:t>
            </a:r>
          </a:p>
        </p:txBody>
      </p:sp>
      <p:sp>
        <p:nvSpPr>
          <p:cNvPr id="3084" name="Text Box 18"/>
          <p:cNvSpPr txBox="1">
            <a:spLocks noChangeArrowheads="1"/>
          </p:cNvSpPr>
          <p:nvPr/>
        </p:nvSpPr>
        <p:spPr bwMode="auto">
          <a:xfrm>
            <a:off x="3059113" y="2276475"/>
            <a:ext cx="3013075" cy="116955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smtClean="0"/>
              <a:t>1. </a:t>
            </a:r>
            <a:r>
              <a:rPr lang="en-US" sz="1400" dirty="0" smtClean="0"/>
              <a:t>This </a:t>
            </a:r>
            <a:r>
              <a:rPr lang="en-US" sz="1400" dirty="0" smtClean="0"/>
              <a:t>is Carlos. Today is his first day of preschool. Carlos’ family </a:t>
            </a:r>
            <a:r>
              <a:rPr lang="en-US" sz="1400" dirty="0" smtClean="0"/>
              <a:t>speaks </a:t>
            </a:r>
            <a:r>
              <a:rPr lang="en-US" sz="1400" dirty="0" smtClean="0"/>
              <a:t>only Spanish, and he is scared that he won't make any new friends.</a:t>
            </a:r>
            <a:r>
              <a:rPr lang="en-GB" sz="1400" dirty="0" smtClean="0"/>
              <a:t> </a:t>
            </a:r>
            <a:endParaRPr lang="en-US" sz="1400" dirty="0"/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auto">
          <a:xfrm>
            <a:off x="0" y="2286000"/>
            <a:ext cx="3059113" cy="147732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Front Cover:</a:t>
            </a:r>
            <a:r>
              <a:rPr lang="en-GB" dirty="0" smtClean="0"/>
              <a:t> </a:t>
            </a:r>
            <a:r>
              <a:rPr lang="en-US" dirty="0"/>
              <a:t>Carlos Goes to School</a:t>
            </a:r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endParaRPr lang="en-GB" dirty="0"/>
          </a:p>
        </p:txBody>
      </p:sp>
      <p:pic>
        <p:nvPicPr>
          <p:cNvPr id="3086" name="Picture 15" descr="Image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0"/>
            <a:ext cx="4286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2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293096"/>
            <a:ext cx="69442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27" descr="C:\Users\Stephanie Hicklin\AppData\Local\Microsoft\Windows\Temporary Internet Files\Content.IE5\FFR4O0JJ\MC90044610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95400"/>
            <a:ext cx="3059832" cy="1008112"/>
          </a:xfrm>
          <a:prstGeom prst="rect">
            <a:avLst/>
          </a:prstGeom>
          <a:noFill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704" t="15330" b="15683"/>
          <a:stretch>
            <a:fillRect/>
          </a:stretch>
        </p:blipFill>
        <p:spPr bwMode="auto">
          <a:xfrm flipH="1">
            <a:off x="179512" y="980728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2" descr="C:\Users\Stephanie Hicklin\AppData\Local\Microsoft\Windows\Temporary Internet Files\Content.Outlook\S2IKX4ML\School House (2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260648"/>
            <a:ext cx="118842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179512" y="188640"/>
            <a:ext cx="19442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2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Carlos Goes </a:t>
            </a:r>
          </a:p>
          <a:p>
            <a:pPr algn="ctr"/>
            <a:r>
              <a:rPr lang="en-US" sz="2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to School</a:t>
            </a:r>
            <a:endParaRPr lang="en-US" sz="2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pic>
        <p:nvPicPr>
          <p:cNvPr id="36" name="Picture 31" descr="Carlos-shy9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005064"/>
            <a:ext cx="503808" cy="64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668344" y="404664"/>
            <a:ext cx="658968" cy="107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704" t="15330" b="15683"/>
          <a:stretch>
            <a:fillRect/>
          </a:stretch>
        </p:blipFill>
        <p:spPr bwMode="auto">
          <a:xfrm flipH="1">
            <a:off x="6732240" y="404664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704" t="15330" b="15683"/>
          <a:stretch>
            <a:fillRect/>
          </a:stretch>
        </p:blipFill>
        <p:spPr bwMode="auto">
          <a:xfrm flipH="1">
            <a:off x="4211960" y="620688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3" descr="Carlos-thinking8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20272" y="908720"/>
            <a:ext cx="51593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6130925" y="2276872"/>
            <a:ext cx="3013075" cy="123110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/>
              <a:t>2</a:t>
            </a:r>
            <a:r>
              <a:rPr lang="en-GB" sz="1400" dirty="0" smtClean="0"/>
              <a:t>. </a:t>
            </a:r>
            <a:r>
              <a:rPr lang="en-US" sz="1200" dirty="0"/>
              <a:t>Ms. Smiley, Carlos’ teacher, meets Carlos at the front door with a big smile on her face. She says, “ </a:t>
            </a:r>
            <a:r>
              <a:rPr lang="en-US" sz="1200" dirty="0" err="1"/>
              <a:t>Hola</a:t>
            </a:r>
            <a:r>
              <a:rPr lang="en-US" sz="1200" dirty="0"/>
              <a:t>, Carlos. I am Ms. Smiley!” Carlos feels better because Ms. Smiley knows how to say hello in Spanish. </a:t>
            </a:r>
          </a:p>
        </p:txBody>
      </p:sp>
      <p:pic>
        <p:nvPicPr>
          <p:cNvPr id="42" name="Picture 2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645024"/>
            <a:ext cx="658968" cy="107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 descr="Carlos-sad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1052736"/>
            <a:ext cx="504056" cy="677545"/>
          </a:xfrm>
          <a:prstGeom prst="rect">
            <a:avLst/>
          </a:prstGeom>
        </p:spPr>
      </p:pic>
      <p:pic>
        <p:nvPicPr>
          <p:cNvPr id="44" name="Picture 43" descr="Carlos-sad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7544" y="1412776"/>
            <a:ext cx="504056" cy="677545"/>
          </a:xfrm>
          <a:prstGeom prst="rect">
            <a:avLst/>
          </a:prstGeom>
        </p:spPr>
      </p:pic>
      <p:pic>
        <p:nvPicPr>
          <p:cNvPr id="45" name="Picture 44" descr="Maria-shy9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3717032"/>
            <a:ext cx="511638" cy="680681"/>
          </a:xfrm>
          <a:prstGeom prst="rect">
            <a:avLst/>
          </a:prstGeom>
        </p:spPr>
      </p:pic>
      <p:pic>
        <p:nvPicPr>
          <p:cNvPr id="46" name="Picture 45" descr="Carlos-excited6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5076056" y="3645024"/>
            <a:ext cx="619888" cy="789197"/>
          </a:xfrm>
          <a:prstGeom prst="rect">
            <a:avLst/>
          </a:prstGeom>
        </p:spPr>
      </p:pic>
      <p:pic>
        <p:nvPicPr>
          <p:cNvPr id="3103" name="Picture 31" descr="C:\Users\Stephanie Hicklin\AppData\Local\Microsoft\Windows\Temporary Internet Files\Content.IE5\ABAT4RRC\MC90027716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75354" y="4077072"/>
            <a:ext cx="414187" cy="282344"/>
          </a:xfrm>
          <a:prstGeom prst="rect">
            <a:avLst/>
          </a:prstGeom>
          <a:noFill/>
        </p:spPr>
      </p:pic>
      <p:pic>
        <p:nvPicPr>
          <p:cNvPr id="48" name="Picture 31" descr="C:\Users\Stephanie Hicklin\AppData\Local\Microsoft\Windows\Temporary Internet Files\Content.IE5\ABAT4RRC\MC90027716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443756" flipH="1">
            <a:off x="3526867" y="4641565"/>
            <a:ext cx="414187" cy="282344"/>
          </a:xfrm>
          <a:prstGeom prst="rect">
            <a:avLst/>
          </a:prstGeom>
          <a:noFill/>
        </p:spPr>
      </p:pic>
      <p:pic>
        <p:nvPicPr>
          <p:cNvPr id="50" name="Picture 49" descr="Carlos-sad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3933056"/>
            <a:ext cx="655320" cy="880872"/>
          </a:xfrm>
          <a:prstGeom prst="rect">
            <a:avLst/>
          </a:prstGeom>
        </p:spPr>
      </p:pic>
      <p:pic>
        <p:nvPicPr>
          <p:cNvPr id="51" name="Picture 31" descr="C:\Users\Stephanie Hicklin\AppData\Local\Microsoft\Windows\Temporary Internet Files\Content.IE5\ABAT4RRC\MC900277160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20272" y="4437112"/>
            <a:ext cx="414187" cy="282344"/>
          </a:xfrm>
          <a:prstGeom prst="rect">
            <a:avLst/>
          </a:prstGeom>
          <a:noFill/>
        </p:spPr>
      </p:pic>
      <p:pic>
        <p:nvPicPr>
          <p:cNvPr id="52" name="Picture 25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08" y="3933056"/>
            <a:ext cx="447726" cy="98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52" descr="Maria-angry3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3861048"/>
            <a:ext cx="74392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0"/>
            <a:ext cx="3059113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3059113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6084888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3500438"/>
            <a:ext cx="3059113" cy="2160809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3059113" y="3500439"/>
            <a:ext cx="3059112" cy="216081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6084888" y="3500438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13"/>
          <p:cNvSpPr txBox="1">
            <a:spLocks noChangeArrowheads="1"/>
          </p:cNvSpPr>
          <p:nvPr/>
        </p:nvSpPr>
        <p:spPr bwMode="auto">
          <a:xfrm>
            <a:off x="0" y="5661248"/>
            <a:ext cx="3071813" cy="116955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9. Stephen </a:t>
            </a:r>
            <a:r>
              <a:rPr lang="en-US" sz="1400" dirty="0"/>
              <a:t>sees that Carlos is scared and goes to help him. Stephen tells Carlos to be brave, and Carlos closes his eyes and slides down all by himself. </a:t>
            </a:r>
            <a:endParaRPr lang="en-US" sz="1400" dirty="0" smtClean="0"/>
          </a:p>
        </p:txBody>
      </p:sp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3071813" y="5661248"/>
            <a:ext cx="3013075" cy="1200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/>
              <a:t>10. Carlos </a:t>
            </a:r>
            <a:r>
              <a:rPr lang="en-US" sz="1200" dirty="0" smtClean="0"/>
              <a:t>says,</a:t>
            </a:r>
            <a:r>
              <a:rPr lang="en-US" sz="1200" dirty="0" smtClean="0"/>
              <a:t> “Gracias</a:t>
            </a:r>
            <a:r>
              <a:rPr lang="en-US" sz="1200" dirty="0" smtClean="0"/>
              <a:t>, amigo</a:t>
            </a:r>
            <a:r>
              <a:rPr lang="en-US" sz="1200" dirty="0" smtClean="0"/>
              <a:t>.” Maria </a:t>
            </a:r>
            <a:r>
              <a:rPr lang="en-US" sz="1200" dirty="0" smtClean="0"/>
              <a:t>tells Stephen, "That means thank </a:t>
            </a:r>
            <a:r>
              <a:rPr lang="en-US" sz="1200" dirty="0" smtClean="0"/>
              <a:t>you, </a:t>
            </a:r>
            <a:r>
              <a:rPr lang="en-US" sz="1200" dirty="0" smtClean="0"/>
              <a:t>friend in English.” Stephen asks Maria how to say you’re welcome in Spanish. Maria tells Stephen, and he looks at Carlos and says, "</a:t>
            </a:r>
            <a:r>
              <a:rPr lang="en-US" sz="1200" dirty="0" err="1" smtClean="0"/>
              <a:t>Denada</a:t>
            </a:r>
            <a:r>
              <a:rPr lang="en-US" sz="1200" dirty="0" smtClean="0"/>
              <a:t>, amigo.”</a:t>
            </a:r>
            <a:endParaRPr lang="en-GB" sz="1200" dirty="0"/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6084888" y="5786438"/>
            <a:ext cx="3059112" cy="101566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 smtClean="0"/>
              <a:t>11</a:t>
            </a:r>
            <a:r>
              <a:rPr lang="en-GB" sz="1200" dirty="0" smtClean="0"/>
              <a:t>. </a:t>
            </a:r>
            <a:r>
              <a:rPr lang="en-US" sz="1200" dirty="0"/>
              <a:t>Ms. Smiley blows her </a:t>
            </a:r>
            <a:r>
              <a:rPr lang="en-US" sz="1200" dirty="0" smtClean="0"/>
              <a:t>whistle, </a:t>
            </a:r>
            <a:r>
              <a:rPr lang="en-US" sz="1200" dirty="0"/>
              <a:t>and the three</a:t>
            </a:r>
            <a:r>
              <a:rPr lang="en-US" sz="1200" dirty="0" smtClean="0"/>
              <a:t> </a:t>
            </a:r>
            <a:r>
              <a:rPr lang="en-US" sz="1200" dirty="0" smtClean="0"/>
              <a:t>friends</a:t>
            </a:r>
            <a:r>
              <a:rPr lang="en-US" sz="1200" dirty="0" smtClean="0"/>
              <a:t> </a:t>
            </a:r>
            <a:r>
              <a:rPr lang="en-US" sz="1200" dirty="0"/>
              <a:t>go back to the classroom </a:t>
            </a:r>
            <a:r>
              <a:rPr lang="en-US" sz="1200" dirty="0" smtClean="0"/>
              <a:t>together </a:t>
            </a:r>
            <a:r>
              <a:rPr lang="en-US" sz="1200" dirty="0"/>
              <a:t>for story time. Carlos sits between his two new friends, Maria and Stephen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2061" name="Text Box 19"/>
          <p:cNvSpPr txBox="1">
            <a:spLocks noChangeArrowheads="1"/>
          </p:cNvSpPr>
          <p:nvPr/>
        </p:nvSpPr>
        <p:spPr bwMode="auto">
          <a:xfrm>
            <a:off x="0" y="2276475"/>
            <a:ext cx="3059113" cy="127727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 smtClean="0"/>
              <a:t>6. Ms</a:t>
            </a:r>
            <a:r>
              <a:rPr lang="en-US" sz="1100" dirty="0"/>
              <a:t>. Smiley takes the class to lunch. Carlos gets his favorite food, a hot dog. He doesn't know how to ask for ketchup, so he points to the </a:t>
            </a:r>
            <a:r>
              <a:rPr lang="en-US" sz="1100" dirty="0" smtClean="0"/>
              <a:t>bottle</a:t>
            </a:r>
            <a:r>
              <a:rPr lang="en-US" sz="1100" dirty="0"/>
              <a:t>. Maria says, '”That's salsa de </a:t>
            </a:r>
            <a:r>
              <a:rPr lang="en-US" sz="1100" dirty="0" err="1"/>
              <a:t>tomate</a:t>
            </a:r>
            <a:r>
              <a:rPr lang="en-US" sz="1100" dirty="0"/>
              <a:t>.” Maria tells Carlos he should say </a:t>
            </a:r>
            <a:r>
              <a:rPr lang="en-US" sz="1100" dirty="0" err="1"/>
              <a:t>halagar</a:t>
            </a:r>
            <a:r>
              <a:rPr lang="en-US" sz="1100" dirty="0"/>
              <a:t> when he asks for something. </a:t>
            </a:r>
            <a:r>
              <a:rPr lang="en-US" sz="1100" dirty="0" err="1"/>
              <a:t>Halagar</a:t>
            </a:r>
            <a:r>
              <a:rPr lang="en-US" sz="1100" dirty="0"/>
              <a:t> means please in Spanish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6286500" y="0"/>
            <a:ext cx="2705100" cy="7239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hlinkClick r:id="rId3"/>
              </a:rPr>
              <a:t>www.communication4all.co.uk</a:t>
            </a:r>
            <a:r>
              <a:rPr lang="en-GB" sz="1400"/>
              <a:t> </a:t>
            </a:r>
          </a:p>
          <a:p>
            <a:pPr>
              <a:spcBef>
                <a:spcPct val="50000"/>
              </a:spcBef>
            </a:pPr>
            <a:endParaRPr lang="en-GB"/>
          </a:p>
        </p:txBody>
      </p:sp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0648"/>
            <a:ext cx="2484784" cy="112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27" descr="C:\Users\Stephanie Hicklin\AppData\Local\Microsoft\Windows\Temporary Internet Files\Content.IE5\ABAT4RRC\MC900441751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449141">
            <a:off x="1557164" y="12577"/>
            <a:ext cx="583187" cy="445876"/>
          </a:xfrm>
          <a:prstGeom prst="rect">
            <a:avLst/>
          </a:prstGeom>
          <a:noFill/>
        </p:spPr>
      </p:pic>
      <p:pic>
        <p:nvPicPr>
          <p:cNvPr id="2073" name="Picture 25" descr="C:\Users\Stephanie Hicklin\AppData\Local\Microsoft\Windows\Temporary Internet Files\Content.IE5\IC4F8WU2\MC900215527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316082" flipH="1">
            <a:off x="1499164" y="292291"/>
            <a:ext cx="408796" cy="218524"/>
          </a:xfrm>
          <a:prstGeom prst="rect">
            <a:avLst/>
          </a:prstGeom>
          <a:noFill/>
        </p:spPr>
      </p:pic>
      <p:pic>
        <p:nvPicPr>
          <p:cNvPr id="2069" name="Picture 21" descr="C:\Users\Stephanie Hicklin\AppData\Local\Microsoft\Windows\Temporary Internet Files\Content.IE5\IC4F8WU2\MC90026435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67544" y="188640"/>
            <a:ext cx="190445" cy="432048"/>
          </a:xfrm>
          <a:prstGeom prst="rect">
            <a:avLst/>
          </a:prstGeom>
          <a:noFill/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60648"/>
            <a:ext cx="1323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3059832" y="2276872"/>
            <a:ext cx="30598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dirty="0" smtClean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7. Ms</a:t>
            </a:r>
            <a:r>
              <a:rPr lang="en-US" sz="1200" dirty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. Smiley tells</a:t>
            </a:r>
            <a:r>
              <a:rPr lang="en-US" sz="1200" dirty="0" smtClean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 Carlos </a:t>
            </a:r>
            <a:r>
              <a:rPr lang="en-US" sz="1200" dirty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to line up to go to the bathroom. Carlos gets in front of all of </a:t>
            </a:r>
            <a:r>
              <a:rPr lang="en-US" sz="1200" dirty="0" smtClean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 charset="0"/>
                <a:cs typeface="Times New Roman" pitchFamily="18" charset="0"/>
              </a:rPr>
              <a:t>is new friends. Stephen pushes him out of the way. Maria reminds Carlos how to say “I'm sorry.”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53" name="Picture 52" descr="carlos-lar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27984" y="1052736"/>
            <a:ext cx="610408" cy="995231"/>
          </a:xfrm>
          <a:prstGeom prst="rect">
            <a:avLst/>
          </a:prstGeom>
        </p:spPr>
      </p:pic>
      <p:pic>
        <p:nvPicPr>
          <p:cNvPr id="54" name="Picture 53" descr="Maria-angry3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0306" y="1042784"/>
            <a:ext cx="846556" cy="1065250"/>
          </a:xfrm>
          <a:prstGeom prst="rect">
            <a:avLst/>
          </a:prstGeom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980728"/>
            <a:ext cx="749028" cy="109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2" name="Picture 4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16150"/>
          <a:stretch>
            <a:fillRect/>
          </a:stretch>
        </p:blipFill>
        <p:spPr bwMode="auto">
          <a:xfrm>
            <a:off x="3203848" y="260648"/>
            <a:ext cx="1008112" cy="1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1" name="Picture 4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9872" y="404664"/>
            <a:ext cx="50405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0" name="Rectangle 52"/>
          <p:cNvSpPr>
            <a:spLocks noChangeArrowheads="1"/>
          </p:cNvSpPr>
          <p:nvPr/>
        </p:nvSpPr>
        <p:spPr bwMode="auto">
          <a:xfrm>
            <a:off x="6084168" y="2294874"/>
            <a:ext cx="3059832" cy="127727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 charset="0"/>
                <a:cs typeface="Times New Roman" pitchFamily="18" charset="0"/>
              </a:rPr>
              <a:t>8. After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 charset="0"/>
                <a:cs typeface="Times New Roman" pitchFamily="18" charset="0"/>
              </a:rPr>
              <a:t>the bathroom break, Ms. Smiley takes the children out for recess. Carlos runs and runs. H</a:t>
            </a:r>
            <a:r>
              <a:rPr lang="en-US" sz="1100" dirty="0" smtClean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e </a:t>
            </a:r>
            <a:r>
              <a:rPr lang="en-US" sz="1100" dirty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climbs all the way up the ladder, but he starts to cry because he is scared to go down the </a:t>
            </a:r>
            <a:r>
              <a:rPr lang="en-US" sz="1100" dirty="0" smtClean="0">
                <a:solidFill>
                  <a:srgbClr val="000000"/>
                </a:solidFill>
                <a:ea typeface="ヒラギノ角ゴ Pro W3" charset="0"/>
                <a:cs typeface="Times New Roman" pitchFamily="18" charset="0"/>
              </a:rPr>
              <a:t>slide.</a:t>
            </a:r>
          </a:p>
          <a:p>
            <a:pPr lvl="0" eaLnBrk="0" hangingPunct="0"/>
            <a:endParaRPr kumimoji="0" lang="en-US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lvl="0" eaLnBrk="0" hangingPunct="0"/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341784"/>
            <a:ext cx="21352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ヒラギノ角ゴ Pro W3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2105" name="Picture 57" descr="C:\Users\Stephanie Hicklin\AppData\Local\Microsoft\Windows\Temporary Internet Files\Content.IE5\2EMW37DB\MC900356437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240" y="548680"/>
            <a:ext cx="1809598" cy="1513332"/>
          </a:xfrm>
          <a:prstGeom prst="rect">
            <a:avLst/>
          </a:prstGeom>
          <a:noFill/>
        </p:spPr>
      </p:pic>
      <p:pic>
        <p:nvPicPr>
          <p:cNvPr id="71" name="Picture 70" descr="Carlos-surprised2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344" y="404664"/>
            <a:ext cx="475872" cy="605846"/>
          </a:xfrm>
          <a:prstGeom prst="rect">
            <a:avLst/>
          </a:prstGeom>
        </p:spPr>
      </p:pic>
      <p:pic>
        <p:nvPicPr>
          <p:cNvPr id="72" name="Picture 57" descr="C:\Users\Stephanie Hicklin\AppData\Local\Microsoft\Windows\Temporary Internet Files\Content.IE5\2EMW37DB\MC900356437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520" y="3789040"/>
            <a:ext cx="1809598" cy="1513332"/>
          </a:xfrm>
          <a:prstGeom prst="rect">
            <a:avLst/>
          </a:prstGeom>
          <a:noFill/>
        </p:spPr>
      </p:pic>
      <p:pic>
        <p:nvPicPr>
          <p:cNvPr id="73" name="Picture 72" descr="Carlos-sad1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3573016"/>
            <a:ext cx="583312" cy="784080"/>
          </a:xfrm>
          <a:prstGeom prst="rect">
            <a:avLst/>
          </a:prstGeom>
        </p:spPr>
      </p:pic>
      <p:pic>
        <p:nvPicPr>
          <p:cNvPr id="74" name="Picture 25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149080"/>
            <a:ext cx="447726" cy="98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57" descr="C:\Users\Stephanie Hicklin\AppData\Local\Microsoft\Windows\Temporary Internet Files\Content.IE5\2EMW37DB\MC900356437[1].w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3928" y="3789040"/>
            <a:ext cx="1809598" cy="1513332"/>
          </a:xfrm>
          <a:prstGeom prst="rect">
            <a:avLst/>
          </a:prstGeom>
          <a:noFill/>
        </p:spPr>
      </p:pic>
      <p:pic>
        <p:nvPicPr>
          <p:cNvPr id="76" name="Picture 75" descr="Carlos-excited6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4365104"/>
            <a:ext cx="635336" cy="808864"/>
          </a:xfrm>
          <a:prstGeom prst="rect">
            <a:avLst/>
          </a:prstGeom>
        </p:spPr>
      </p:pic>
      <p:pic>
        <p:nvPicPr>
          <p:cNvPr id="77" name="Picture 25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4581128"/>
            <a:ext cx="447726" cy="98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77" descr="Maria-excited6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581128"/>
            <a:ext cx="604440" cy="769529"/>
          </a:xfrm>
          <a:prstGeom prst="rect">
            <a:avLst/>
          </a:prstGeom>
        </p:spPr>
      </p:pic>
      <p:sp>
        <p:nvSpPr>
          <p:cNvPr id="80" name="Oval 79"/>
          <p:cNvSpPr/>
          <p:nvPr/>
        </p:nvSpPr>
        <p:spPr>
          <a:xfrm>
            <a:off x="6948264" y="4005064"/>
            <a:ext cx="1656184" cy="1584176"/>
          </a:xfrm>
          <a:prstGeom prst="ellipse">
            <a:avLst/>
          </a:prstGeom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07" name="Picture 59" descr="C:\Users\Stephanie Hicklin\AppData\Local\Microsoft\Windows\Temporary Internet Files\Content.IE5\2EMW37DB\MC900192373[1].wm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028384" y="3501008"/>
            <a:ext cx="771692" cy="1065812"/>
          </a:xfrm>
          <a:prstGeom prst="rect">
            <a:avLst/>
          </a:prstGeom>
          <a:noFill/>
        </p:spPr>
      </p:pic>
      <p:pic>
        <p:nvPicPr>
          <p:cNvPr id="2109" name="Picture 61" descr="C:\Users\Stephanie Hicklin\AppData\Local\Microsoft\Windows\Temporary Internet Files\Content.IE5\8CUJK0J5\MC900013007[1]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 flipH="1">
            <a:off x="6804248" y="3573016"/>
            <a:ext cx="807964" cy="955790"/>
          </a:xfrm>
          <a:prstGeom prst="rect">
            <a:avLst/>
          </a:prstGeom>
          <a:noFill/>
        </p:spPr>
      </p:pic>
      <p:pic>
        <p:nvPicPr>
          <p:cNvPr id="86" name="Picture 8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509120"/>
            <a:ext cx="1493912" cy="102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0"/>
            <a:ext cx="3059113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3059113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6084888" y="0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3500438"/>
            <a:ext cx="3059113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3059113" y="3500438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6084888" y="3500438"/>
            <a:ext cx="3059112" cy="22764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6084888" y="2276475"/>
            <a:ext cx="3059112" cy="116955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smtClean="0"/>
              <a:t>14. Just </a:t>
            </a:r>
            <a:r>
              <a:rPr lang="en-US" sz="1400" dirty="0"/>
              <a:t>before Carlos and his mom leave, Carlos turns to his new </a:t>
            </a:r>
            <a:r>
              <a:rPr lang="en-US" sz="1400" dirty="0" smtClean="0"/>
              <a:t>friends </a:t>
            </a:r>
            <a:r>
              <a:rPr lang="en-US" sz="1400" dirty="0"/>
              <a:t>and says "Adios, amigos!" That means goodbye friends in Spanish.</a:t>
            </a:r>
            <a:endParaRPr lang="en-GB" sz="1400" dirty="0"/>
          </a:p>
        </p:txBody>
      </p:sp>
      <p:sp>
        <p:nvSpPr>
          <p:cNvPr id="2057" name="Text Box 13"/>
          <p:cNvSpPr txBox="1">
            <a:spLocks noChangeArrowheads="1"/>
          </p:cNvSpPr>
          <p:nvPr/>
        </p:nvSpPr>
        <p:spPr bwMode="auto">
          <a:xfrm>
            <a:off x="0" y="5786438"/>
            <a:ext cx="3071813" cy="1200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/>
          </a:p>
        </p:txBody>
      </p:sp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3071813" y="5786438"/>
            <a:ext cx="3013075" cy="1200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/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6084888" y="5786438"/>
            <a:ext cx="3059112" cy="1200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/>
          </a:p>
        </p:txBody>
      </p:sp>
      <p:sp>
        <p:nvSpPr>
          <p:cNvPr id="2060" name="Text Box 18"/>
          <p:cNvSpPr txBox="1">
            <a:spLocks noChangeArrowheads="1"/>
          </p:cNvSpPr>
          <p:nvPr/>
        </p:nvSpPr>
        <p:spPr bwMode="auto">
          <a:xfrm>
            <a:off x="3059113" y="2276475"/>
            <a:ext cx="3013075" cy="769441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 smtClean="0"/>
              <a:t>13. After </a:t>
            </a:r>
            <a:r>
              <a:rPr lang="en-US" sz="1100" dirty="0"/>
              <a:t>story time, Carlos' mom comes in to pick him </a:t>
            </a:r>
            <a:r>
              <a:rPr lang="en-US" sz="1100" dirty="0" smtClean="0"/>
              <a:t>up.</a:t>
            </a:r>
            <a:r>
              <a:rPr lang="en-US" sz="1100" dirty="0" smtClean="0"/>
              <a:t> </a:t>
            </a:r>
            <a:r>
              <a:rPr lang="en-US" sz="1100" dirty="0" smtClean="0"/>
              <a:t>When </a:t>
            </a:r>
            <a:r>
              <a:rPr lang="en-US" sz="1100" dirty="0"/>
              <a:t>Carlos sees his mom, he runs to her and begins telling her how much fun he had on his first day at school</a:t>
            </a:r>
            <a:r>
              <a:rPr lang="en-US" sz="1100" dirty="0" smtClean="0"/>
              <a:t>!</a:t>
            </a:r>
            <a:endParaRPr lang="en-US" sz="1100" dirty="0"/>
          </a:p>
        </p:txBody>
      </p:sp>
      <p:sp>
        <p:nvSpPr>
          <p:cNvPr id="2061" name="Text Box 19"/>
          <p:cNvSpPr txBox="1">
            <a:spLocks noChangeArrowheads="1"/>
          </p:cNvSpPr>
          <p:nvPr/>
        </p:nvSpPr>
        <p:spPr bwMode="auto">
          <a:xfrm>
            <a:off x="0" y="2276475"/>
            <a:ext cx="3059113" cy="1200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12. Ms</a:t>
            </a:r>
            <a:r>
              <a:rPr lang="en-US" sz="1200" dirty="0"/>
              <a:t>. Smiley shows the students the book she will read for story time. Carlos recognizes the cover. It is "</a:t>
            </a:r>
            <a:r>
              <a:rPr lang="en-US" sz="1200" dirty="0" smtClean="0"/>
              <a:t>Brown </a:t>
            </a:r>
            <a:r>
              <a:rPr lang="en-US" sz="1200" dirty="0"/>
              <a:t>Bear, Brown Bear, What do you see?" Carlos’ mom reads it to him every night in Spanish. It is his favorite book</a:t>
            </a:r>
            <a:r>
              <a:rPr lang="en-US" sz="1200" dirty="0" smtClean="0"/>
              <a:t>!</a:t>
            </a:r>
            <a:endParaRPr lang="en-US" sz="1200" dirty="0"/>
          </a:p>
        </p:txBody>
      </p:sp>
      <p:pic>
        <p:nvPicPr>
          <p:cNvPr id="2062" name="Picture 15" descr="Image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041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6286500" y="0"/>
            <a:ext cx="2705100" cy="7239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hlinkClick r:id="rId4"/>
              </a:rPr>
              <a:t>www.communication4all.co.uk</a:t>
            </a:r>
            <a:r>
              <a:rPr lang="en-GB" sz="1400"/>
              <a:t> </a:t>
            </a:r>
          </a:p>
          <a:p>
            <a:pPr>
              <a:spcBef>
                <a:spcPct val="50000"/>
              </a:spcBef>
            </a:pPr>
            <a:endParaRPr lang="en-GB"/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3082C1"/>
              </a:clrFrom>
              <a:clrTo>
                <a:srgbClr val="3082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32656"/>
            <a:ext cx="1335134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836712"/>
            <a:ext cx="700924" cy="70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704" t="15330" b="15683"/>
          <a:stretch>
            <a:fillRect/>
          </a:stretch>
        </p:blipFill>
        <p:spPr bwMode="auto">
          <a:xfrm flipH="1">
            <a:off x="3275856" y="548680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95936" y="764704"/>
            <a:ext cx="658968" cy="107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Users\Stephanie Hicklin\AppData\Local\Microsoft\Windows\Temporary Internet Files\Content.IE5\HPDOAXCR\MC90013963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378636">
            <a:off x="3811649" y="1028813"/>
            <a:ext cx="319522" cy="239840"/>
          </a:xfrm>
          <a:prstGeom prst="rect">
            <a:avLst/>
          </a:prstGeom>
          <a:noFill/>
        </p:spPr>
      </p:pic>
      <p:pic>
        <p:nvPicPr>
          <p:cNvPr id="22" name="Picture 21" descr="Carlos-smile5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980728"/>
            <a:ext cx="558053" cy="753632"/>
          </a:xfrm>
          <a:prstGeom prst="rect">
            <a:avLst/>
          </a:prstGeom>
        </p:spPr>
      </p:pic>
      <p:pic>
        <p:nvPicPr>
          <p:cNvPr id="23" name="Picture 22" descr="Carlos-excited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flipH="1">
            <a:off x="6444208" y="1052736"/>
            <a:ext cx="705073" cy="897648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704" t="15330" b="15683"/>
          <a:stretch>
            <a:fillRect/>
          </a:stretch>
        </p:blipFill>
        <p:spPr bwMode="auto">
          <a:xfrm>
            <a:off x="6156176" y="764704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Maria-smile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740352" y="476672"/>
            <a:ext cx="637771" cy="848488"/>
          </a:xfrm>
          <a:prstGeom prst="rect">
            <a:avLst/>
          </a:prstGeom>
        </p:spPr>
      </p:pic>
      <p:pic>
        <p:nvPicPr>
          <p:cNvPr id="26" name="Picture 2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8424" y="404664"/>
            <a:ext cx="39230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ounded Rectangular Callout 26"/>
          <p:cNvSpPr/>
          <p:nvPr/>
        </p:nvSpPr>
        <p:spPr>
          <a:xfrm>
            <a:off x="6804248" y="476672"/>
            <a:ext cx="720080" cy="576064"/>
          </a:xfrm>
          <a:prstGeom prst="wedgeRoundRectCallou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Adios</a:t>
            </a:r>
            <a:endParaRPr lang="en-US" sz="1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83704" t="15330" b="15683"/>
          <a:stretch>
            <a:fillRect/>
          </a:stretch>
        </p:blipFill>
        <p:spPr bwMode="auto">
          <a:xfrm>
            <a:off x="683568" y="548680"/>
            <a:ext cx="39037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259632" y="6206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http://classroomclipart.com/cgi-bin/kids/imageFolio.cgi?action=view&amp;link=Clipart/Children&amp;image=27-05-teacher-1.jpg&amp;img=30&amp;tt=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331640" y="2060848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http://www.fg-a.com/stgifs4.htm</a:t>
            </a:r>
            <a:endParaRPr lang="en-US" dirty="0"/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844824"/>
            <a:ext cx="9334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3082C1"/>
              </a:clrFrom>
              <a:clrTo>
                <a:srgbClr val="3082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9369" y="3068960"/>
            <a:ext cx="1778056" cy="226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573016"/>
            <a:ext cx="9334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854</Words>
  <Application>Microsoft Macintosh PowerPoint</Application>
  <PresentationFormat>On-screen Show (4:3)</PresentationFormat>
  <Paragraphs>35</Paragraphs>
  <Slides>5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Bev Evans</dc:creator>
  <cp:lastModifiedBy>Authorized User</cp:lastModifiedBy>
  <cp:revision>12</cp:revision>
  <dcterms:created xsi:type="dcterms:W3CDTF">2010-10-18T01:11:33Z</dcterms:created>
  <dcterms:modified xsi:type="dcterms:W3CDTF">2010-10-18T01:32:57Z</dcterms:modified>
</cp:coreProperties>
</file>